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57" r:id="rId3"/>
    <p:sldId id="258" r:id="rId4"/>
    <p:sldId id="267"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4/7/2020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4/7/2020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ail-priyamvadapreet@gmail.com"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228600" y="533400"/>
            <a:ext cx="8686800" cy="769441"/>
          </a:xfrm>
          <a:prstGeom prst="rect">
            <a:avLst/>
          </a:prstGeom>
          <a:noFill/>
          <a:ln w="9525">
            <a:noFill/>
            <a:miter lim="800000"/>
            <a:headEnd/>
            <a:tailEnd/>
          </a:ln>
        </p:spPr>
        <p:txBody>
          <a:bodyPr>
            <a:spAutoFit/>
          </a:bodyPr>
          <a:lstStyle/>
          <a:p>
            <a:pPr algn="ctr"/>
            <a:r>
              <a:rPr lang="en-US" sz="4400" b="1" dirty="0" smtClean="0">
                <a:solidFill>
                  <a:srgbClr val="FF0000"/>
                </a:solidFill>
                <a:latin typeface="Arial" charset="0"/>
                <a:ea typeface="Times New Roman" pitchFamily="18" charset="0"/>
              </a:rPr>
              <a:t>CHILD ABUSE</a:t>
            </a:r>
            <a:endParaRPr lang="en-US" sz="4400" b="1" dirty="0">
              <a:solidFill>
                <a:srgbClr val="FF0000"/>
              </a:solidFill>
              <a:latin typeface="Arial" charset="0"/>
              <a:ea typeface="Times New Roman" pitchFamily="18" charset="0"/>
            </a:endParaRPr>
          </a:p>
        </p:txBody>
      </p:sp>
      <p:pic>
        <p:nvPicPr>
          <p:cNvPr id="3075" name="Picture 3" descr="C:\Users\Dr.Priyanka\Desktop\download.jpg"/>
          <p:cNvPicPr>
            <a:picLocks noChangeAspect="1" noChangeArrowheads="1"/>
          </p:cNvPicPr>
          <p:nvPr/>
        </p:nvPicPr>
        <p:blipFill>
          <a:blip r:embed="rId2"/>
          <a:srcRect/>
          <a:stretch>
            <a:fillRect/>
          </a:stretch>
        </p:blipFill>
        <p:spPr bwMode="auto">
          <a:xfrm>
            <a:off x="3200400" y="1295400"/>
            <a:ext cx="3138487" cy="2133600"/>
          </a:xfrm>
          <a:prstGeom prst="rect">
            <a:avLst/>
          </a:prstGeom>
          <a:noFill/>
          <a:ln w="9525">
            <a:noFill/>
            <a:miter lim="800000"/>
            <a:headEnd/>
            <a:tailEnd/>
          </a:ln>
        </p:spPr>
      </p:pic>
      <p:sp>
        <p:nvSpPr>
          <p:cNvPr id="3076" name="TextBox 3"/>
          <p:cNvSpPr txBox="1">
            <a:spLocks noChangeArrowheads="1"/>
          </p:cNvSpPr>
          <p:nvPr/>
        </p:nvSpPr>
        <p:spPr bwMode="auto">
          <a:xfrm>
            <a:off x="457200" y="3581400"/>
            <a:ext cx="8305800" cy="3170099"/>
          </a:xfrm>
          <a:prstGeom prst="rect">
            <a:avLst/>
          </a:prstGeom>
          <a:noFill/>
          <a:ln w="9525">
            <a:noFill/>
            <a:miter lim="800000"/>
            <a:headEnd/>
            <a:tailEnd/>
          </a:ln>
        </p:spPr>
        <p:txBody>
          <a:bodyPr wrap="square">
            <a:spAutoFit/>
          </a:bodyPr>
          <a:lstStyle/>
          <a:p>
            <a:pPr algn="ctr"/>
            <a:r>
              <a:rPr lang="en-US" sz="2000" b="1" dirty="0" smtClean="0">
                <a:solidFill>
                  <a:srgbClr val="0070C0"/>
                </a:solidFill>
              </a:rPr>
              <a:t>PGDCP; SEMESTER-II</a:t>
            </a:r>
          </a:p>
          <a:p>
            <a:pPr algn="ctr"/>
            <a:r>
              <a:rPr lang="en-US" sz="2000" b="1" dirty="0" smtClean="0">
                <a:solidFill>
                  <a:srgbClr val="0070C0"/>
                </a:solidFill>
              </a:rPr>
              <a:t> COURSE: Life Span</a:t>
            </a:r>
            <a:endParaRPr lang="en-US" sz="2000" b="1" dirty="0">
              <a:solidFill>
                <a:srgbClr val="0070C0"/>
              </a:solidFill>
            </a:endParaRPr>
          </a:p>
          <a:p>
            <a:pPr algn="ctr"/>
            <a:r>
              <a:rPr lang="en-US" sz="2000" b="1" dirty="0">
                <a:solidFill>
                  <a:srgbClr val="0070C0"/>
                </a:solidFill>
              </a:rPr>
              <a:t> Paper </a:t>
            </a:r>
            <a:r>
              <a:rPr lang="en-US" sz="2000" b="1" dirty="0" smtClean="0">
                <a:solidFill>
                  <a:srgbClr val="0070C0"/>
                </a:solidFill>
              </a:rPr>
              <a:t>VI ; </a:t>
            </a:r>
            <a:r>
              <a:rPr lang="en-US" sz="2000" b="1" dirty="0">
                <a:solidFill>
                  <a:srgbClr val="0070C0"/>
                </a:solidFill>
              </a:rPr>
              <a:t>Unit </a:t>
            </a:r>
            <a:r>
              <a:rPr lang="en-US" sz="2000" b="1" dirty="0" smtClean="0">
                <a:solidFill>
                  <a:srgbClr val="0070C0"/>
                </a:solidFill>
              </a:rPr>
              <a:t>V</a:t>
            </a:r>
            <a:endParaRPr lang="en-US" sz="2000" b="1" dirty="0">
              <a:solidFill>
                <a:srgbClr val="0070C0"/>
              </a:solidFill>
            </a:endParaRPr>
          </a:p>
          <a:p>
            <a:pPr algn="ctr"/>
            <a:r>
              <a:rPr lang="en-US" sz="2000" b="1" i="1" u="sng" dirty="0">
                <a:solidFill>
                  <a:srgbClr val="FF0000"/>
                </a:solidFill>
              </a:rPr>
              <a:t>By</a:t>
            </a:r>
          </a:p>
          <a:p>
            <a:pPr algn="ctr"/>
            <a:r>
              <a:rPr lang="en-US" sz="2000" b="1" i="1" u="sng" dirty="0">
                <a:solidFill>
                  <a:srgbClr val="FF0000"/>
                </a:solidFill>
              </a:rPr>
              <a:t>Dr. </a:t>
            </a:r>
            <a:r>
              <a:rPr lang="en-US" sz="2000" b="1" i="1" u="sng" dirty="0" err="1" smtClean="0">
                <a:solidFill>
                  <a:srgbClr val="FF0000"/>
                </a:solidFill>
              </a:rPr>
              <a:t>Priyamvada</a:t>
            </a:r>
            <a:endParaRPr lang="en-US" sz="2000" b="1" i="1" u="sng" dirty="0">
              <a:solidFill>
                <a:srgbClr val="FF0000"/>
              </a:solidFill>
            </a:endParaRPr>
          </a:p>
          <a:p>
            <a:pPr algn="ctr"/>
            <a:r>
              <a:rPr lang="en-US" sz="2000" b="1" dirty="0" smtClean="0">
                <a:solidFill>
                  <a:srgbClr val="0070C0"/>
                </a:solidFill>
              </a:rPr>
              <a:t>Part Time/Guest Faculty</a:t>
            </a:r>
            <a:endParaRPr lang="en-US" sz="2000" b="1" dirty="0">
              <a:solidFill>
                <a:srgbClr val="0070C0"/>
              </a:solidFill>
            </a:endParaRPr>
          </a:p>
          <a:p>
            <a:pPr algn="ctr"/>
            <a:r>
              <a:rPr lang="en-US" sz="2000" b="1" dirty="0">
                <a:solidFill>
                  <a:srgbClr val="0070C0"/>
                </a:solidFill>
              </a:rPr>
              <a:t>Institute of Psychological Research and Service</a:t>
            </a:r>
          </a:p>
          <a:p>
            <a:pPr algn="ctr"/>
            <a:r>
              <a:rPr lang="en-US" sz="2000" b="1" dirty="0">
                <a:solidFill>
                  <a:srgbClr val="0070C0"/>
                </a:solidFill>
              </a:rPr>
              <a:t>Patna </a:t>
            </a:r>
            <a:r>
              <a:rPr lang="en-US" sz="2000" b="1" dirty="0" smtClean="0">
                <a:solidFill>
                  <a:srgbClr val="0070C0"/>
                </a:solidFill>
              </a:rPr>
              <a:t>University</a:t>
            </a:r>
          </a:p>
          <a:p>
            <a:pPr algn="ctr"/>
            <a:r>
              <a:rPr lang="en-US" sz="2000" b="1" i="1" dirty="0" smtClean="0">
                <a:solidFill>
                  <a:srgbClr val="FF0000"/>
                </a:solidFill>
                <a:hlinkClick r:id="rId3"/>
              </a:rPr>
              <a:t>Email-priyamvadapreet@gmail.com</a:t>
            </a:r>
            <a:endParaRPr lang="en-US" sz="2000" b="1" i="1" dirty="0" smtClean="0">
              <a:solidFill>
                <a:srgbClr val="FF0000"/>
              </a:solidFill>
            </a:endParaRPr>
          </a:p>
          <a:p>
            <a:pPr algn="ctr"/>
            <a:r>
              <a:rPr lang="en-US" sz="2000" b="1" dirty="0" smtClean="0">
                <a:solidFill>
                  <a:srgbClr val="0070C0"/>
                </a:solidFill>
              </a:rPr>
              <a:t>Contact-9693299059</a:t>
            </a:r>
            <a:endParaRPr lang="en-IN" sz="2000" b="1"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Abused children and their parents</a:t>
            </a:r>
            <a:endParaRPr lang="en-US" b="1" dirty="0">
              <a:solidFill>
                <a:srgbClr val="C00000"/>
              </a:solidFill>
            </a:endParaRPr>
          </a:p>
        </p:txBody>
      </p:sp>
      <p:sp>
        <p:nvSpPr>
          <p:cNvPr id="3" name="Content Placeholder 2"/>
          <p:cNvSpPr>
            <a:spLocks noGrp="1"/>
          </p:cNvSpPr>
          <p:nvPr>
            <p:ph sz="quarter" idx="1"/>
          </p:nvPr>
        </p:nvSpPr>
        <p:spPr/>
        <p:txBody>
          <a:bodyPr>
            <a:normAutofit/>
          </a:bodyPr>
          <a:lstStyle/>
          <a:p>
            <a:r>
              <a:rPr lang="en-US" b="1" dirty="0" smtClean="0">
                <a:solidFill>
                  <a:schemeClr val="accent3">
                    <a:lumMod val="75000"/>
                  </a:schemeClr>
                </a:solidFill>
              </a:rPr>
              <a:t>In some, cases family functioning breaks down and severe abuse of children may occur. Many of these children have been sexually molested, starved burned, beaten, cut, chained to furniture, or kept in isolation.</a:t>
            </a:r>
          </a:p>
          <a:p>
            <a:r>
              <a:rPr lang="en-US" b="1" dirty="0" smtClean="0">
                <a:solidFill>
                  <a:schemeClr val="accent3">
                    <a:lumMod val="75000"/>
                  </a:schemeClr>
                </a:solidFill>
              </a:rPr>
              <a:t>What circumstances contribute to this disastrous treatment of children? Some of the contributing factors lie in the characteristics of parents and their abused children.</a:t>
            </a:r>
            <a:endParaRPr lang="en-US"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Abused children and their parents</a:t>
            </a:r>
            <a:endParaRPr lang="en-US" b="1" dirty="0">
              <a:solidFill>
                <a:srgbClr val="C00000"/>
              </a:solidFill>
            </a:endParaRPr>
          </a:p>
        </p:txBody>
      </p:sp>
      <p:sp>
        <p:nvSpPr>
          <p:cNvPr id="3" name="Content Placeholder 2"/>
          <p:cNvSpPr>
            <a:spLocks noGrp="1"/>
          </p:cNvSpPr>
          <p:nvPr>
            <p:ph sz="quarter" idx="1"/>
          </p:nvPr>
        </p:nvSpPr>
        <p:spPr/>
        <p:txBody>
          <a:bodyPr>
            <a:normAutofit lnSpcReduction="10000"/>
          </a:bodyPr>
          <a:lstStyle/>
          <a:p>
            <a:r>
              <a:rPr lang="en-US" b="1" dirty="0" smtClean="0">
                <a:solidFill>
                  <a:schemeClr val="accent3">
                    <a:lumMod val="75000"/>
                  </a:schemeClr>
                </a:solidFill>
              </a:rPr>
              <a:t>Child abusers are found in all social classes and all religious, racial, and ethnic groups. In addition, there is no evidence of severe mental illness as a major contributing factor in child maltreatment.</a:t>
            </a:r>
          </a:p>
          <a:p>
            <a:r>
              <a:rPr lang="en-US" b="1" dirty="0" smtClean="0">
                <a:solidFill>
                  <a:schemeClr val="accent3">
                    <a:lumMod val="75000"/>
                  </a:schemeClr>
                </a:solidFill>
              </a:rPr>
              <a:t>Abusive mothers tend to be emotionally immature and frustrated.  They are more defensive, more anxious and more aggressive. And less intelligent and less concerned about social conformity  than are more competent mothers.</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Vishal\Desktop\images (3).jpg"/>
          <p:cNvPicPr>
            <a:picLocks noGrp="1" noChangeAspect="1" noChangeArrowheads="1"/>
          </p:cNvPicPr>
          <p:nvPr>
            <p:ph idx="1"/>
          </p:nvPr>
        </p:nvPicPr>
        <p:blipFill>
          <a:blip r:embed="rId2"/>
          <a:srcRect/>
          <a:stretch>
            <a:fillRect/>
          </a:stretch>
        </p:blipFill>
        <p:spPr bwMode="auto">
          <a:xfrm>
            <a:off x="533400" y="533400"/>
            <a:ext cx="5181600" cy="3200400"/>
          </a:xfrm>
          <a:prstGeom prst="rect">
            <a:avLst/>
          </a:prstGeom>
          <a:noFill/>
        </p:spPr>
      </p:pic>
      <p:pic>
        <p:nvPicPr>
          <p:cNvPr id="1027" name="Picture 3" descr="C:\Users\Vishal\Desktop\images.jpg"/>
          <p:cNvPicPr>
            <a:picLocks noChangeAspect="1" noChangeArrowheads="1"/>
          </p:cNvPicPr>
          <p:nvPr/>
        </p:nvPicPr>
        <p:blipFill>
          <a:blip r:embed="rId3"/>
          <a:srcRect/>
          <a:stretch>
            <a:fillRect/>
          </a:stretch>
        </p:blipFill>
        <p:spPr bwMode="auto">
          <a:xfrm>
            <a:off x="6096000" y="381000"/>
            <a:ext cx="2514600" cy="3581400"/>
          </a:xfrm>
          <a:prstGeom prst="rect">
            <a:avLst/>
          </a:prstGeom>
          <a:noFill/>
        </p:spPr>
      </p:pic>
      <p:pic>
        <p:nvPicPr>
          <p:cNvPr id="1028" name="Picture 4" descr="C:\Users\Vishal\Desktop\download.jpg"/>
          <p:cNvPicPr>
            <a:picLocks noChangeAspect="1" noChangeArrowheads="1"/>
          </p:cNvPicPr>
          <p:nvPr/>
        </p:nvPicPr>
        <p:blipFill>
          <a:blip r:embed="rId4"/>
          <a:srcRect/>
          <a:stretch>
            <a:fillRect/>
          </a:stretch>
        </p:blipFill>
        <p:spPr bwMode="auto">
          <a:xfrm>
            <a:off x="5105400" y="3962400"/>
            <a:ext cx="3810000" cy="2438400"/>
          </a:xfrm>
          <a:prstGeom prst="rect">
            <a:avLst/>
          </a:prstGeom>
          <a:noFill/>
        </p:spPr>
      </p:pic>
      <p:pic>
        <p:nvPicPr>
          <p:cNvPr id="1029" name="Picture 5" descr="C:\Users\Vishal\Desktop\download (1).jpg"/>
          <p:cNvPicPr>
            <a:picLocks noChangeAspect="1" noChangeArrowheads="1"/>
          </p:cNvPicPr>
          <p:nvPr/>
        </p:nvPicPr>
        <p:blipFill>
          <a:blip r:embed="rId5"/>
          <a:srcRect/>
          <a:stretch>
            <a:fillRect/>
          </a:stretch>
        </p:blipFill>
        <p:spPr bwMode="auto">
          <a:xfrm>
            <a:off x="381000" y="3886200"/>
            <a:ext cx="4267200" cy="2590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b="1" dirty="0" smtClean="0">
                <a:solidFill>
                  <a:srgbClr val="C00000"/>
                </a:solidFill>
              </a:rPr>
              <a:t>Abused children and their parents</a:t>
            </a:r>
            <a:endParaRPr lang="en-US" b="1" dirty="0">
              <a:solidFill>
                <a:srgbClr val="C00000"/>
              </a:solidFill>
            </a:endParaRPr>
          </a:p>
        </p:txBody>
      </p:sp>
      <p:sp>
        <p:nvSpPr>
          <p:cNvPr id="3" name="Content Placeholder 2"/>
          <p:cNvSpPr>
            <a:spLocks noGrp="1"/>
          </p:cNvSpPr>
          <p:nvPr>
            <p:ph sz="quarter" idx="1"/>
          </p:nvPr>
        </p:nvSpPr>
        <p:spPr>
          <a:xfrm>
            <a:off x="0" y="1295400"/>
            <a:ext cx="9144000" cy="6019800"/>
          </a:xfrm>
        </p:spPr>
        <p:txBody>
          <a:bodyPr>
            <a:noAutofit/>
          </a:bodyPr>
          <a:lstStyle/>
          <a:p>
            <a:r>
              <a:rPr lang="en-US" sz="2000" b="1" dirty="0" smtClean="0">
                <a:solidFill>
                  <a:schemeClr val="bg2">
                    <a:lumMod val="25000"/>
                  </a:schemeClr>
                </a:solidFill>
              </a:rPr>
              <a:t>Characteristics of the Child and families-</a:t>
            </a:r>
          </a:p>
          <a:p>
            <a:pPr>
              <a:buNone/>
            </a:pPr>
            <a:r>
              <a:rPr lang="en-US" sz="2000" b="1" dirty="0" smtClean="0"/>
              <a:t>	</a:t>
            </a:r>
            <a:r>
              <a:rPr lang="en-US" sz="2000" b="1" dirty="0" smtClean="0">
                <a:solidFill>
                  <a:schemeClr val="accent3">
                    <a:lumMod val="75000"/>
                  </a:schemeClr>
                </a:solidFill>
              </a:rPr>
              <a:t>Certain characteristics of child and family also are associated with the maltreatment of children. child abuse is more likely to occur in large families and to children under the age of 3. </a:t>
            </a:r>
          </a:p>
          <a:p>
            <a:r>
              <a:rPr lang="en-US" sz="2000" b="1" dirty="0" smtClean="0">
                <a:solidFill>
                  <a:schemeClr val="accent3">
                    <a:lumMod val="75000"/>
                  </a:schemeClr>
                </a:solidFill>
              </a:rPr>
              <a:t>A higher than normal incidence of birth anomalies, physical and intellectual deviations, irritability, excessive crying with a peculiar and extremely irritating cry, fussiness, negativism, and other behaviors that exasperate the parents are found in many of these children.  </a:t>
            </a:r>
          </a:p>
          <a:p>
            <a:r>
              <a:rPr lang="en-US" sz="2000" b="1" dirty="0" smtClean="0">
                <a:solidFill>
                  <a:schemeClr val="accent3">
                    <a:lumMod val="75000"/>
                  </a:schemeClr>
                </a:solidFill>
              </a:rPr>
              <a:t>These factors may all contribute to the parents feeling antagonistic to the child and feeling that the child is different. Abusive parents frequently feel that the child is abusing them. It should not be thought that these characteristics are found in all abused children; it is just that they are found more often in abused than non-abused children. It may be that such problems in children are enough to tip the balance in already stressed families</a:t>
            </a:r>
            <a:r>
              <a:rPr lang="en-US" sz="1800" b="1" dirty="0" smtClean="0">
                <a:solidFill>
                  <a:schemeClr val="accent3">
                    <a:lumMod val="75000"/>
                  </a:schemeClr>
                </a:solidFill>
              </a:rPr>
              <a:t>.</a:t>
            </a:r>
            <a:endParaRPr lang="en-US" sz="1800"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38200"/>
          </a:xfrm>
        </p:spPr>
        <p:txBody>
          <a:bodyPr>
            <a:normAutofit/>
          </a:bodyPr>
          <a:lstStyle/>
          <a:p>
            <a:r>
              <a:rPr lang="en-US" b="1" dirty="0" smtClean="0">
                <a:solidFill>
                  <a:srgbClr val="C00000"/>
                </a:solidFill>
              </a:rPr>
              <a:t>Abused children and their parents</a:t>
            </a:r>
            <a:endParaRPr lang="en-US" b="1" dirty="0">
              <a:solidFill>
                <a:srgbClr val="C00000"/>
              </a:solidFill>
            </a:endParaRPr>
          </a:p>
        </p:txBody>
      </p:sp>
      <p:sp>
        <p:nvSpPr>
          <p:cNvPr id="3" name="Content Placeholder 2"/>
          <p:cNvSpPr>
            <a:spLocks noGrp="1"/>
          </p:cNvSpPr>
          <p:nvPr>
            <p:ph sz="quarter" idx="1"/>
          </p:nvPr>
        </p:nvSpPr>
        <p:spPr>
          <a:xfrm>
            <a:off x="228600" y="1295400"/>
            <a:ext cx="8686800" cy="5562600"/>
          </a:xfrm>
        </p:spPr>
        <p:txBody>
          <a:bodyPr>
            <a:normAutofit fontScale="92500" lnSpcReduction="10000"/>
          </a:bodyPr>
          <a:lstStyle/>
          <a:p>
            <a:r>
              <a:rPr lang="en-US" b="1" dirty="0" smtClean="0">
                <a:solidFill>
                  <a:schemeClr val="accent3">
                    <a:lumMod val="75000"/>
                  </a:schemeClr>
                </a:solidFill>
              </a:rPr>
              <a:t>Parents in these families often have conflicts with each other and are socially isolated. The isolation may contribute in part to the fact that these parents often do not seem to recognize the seriousness of their behavior and blame the child rather than themselves for what is occurring. T</a:t>
            </a:r>
          </a:p>
          <a:p>
            <a:r>
              <a:rPr lang="en-US" b="1" dirty="0" smtClean="0">
                <a:solidFill>
                  <a:schemeClr val="accent3">
                    <a:lumMod val="75000"/>
                  </a:schemeClr>
                </a:solidFill>
              </a:rPr>
              <a:t>hey even justify their behavior by saying they are doing it for the child’s good or that harsh discipline is necessary if children are to be taught what is right. </a:t>
            </a:r>
          </a:p>
          <a:p>
            <a:r>
              <a:rPr lang="en-US" b="1" dirty="0" smtClean="0">
                <a:solidFill>
                  <a:schemeClr val="accent3">
                    <a:lumMod val="75000"/>
                  </a:schemeClr>
                </a:solidFill>
              </a:rPr>
              <a:t>It is not surprising that mothers are often the persons who abuse the child. They are locked into a stressful family situation and spend more time with the child than do other family members .   </a:t>
            </a:r>
            <a:endParaRPr lang="en-US"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Abused children and their parents</a:t>
            </a:r>
            <a:endParaRPr lang="en-US" b="1" dirty="0">
              <a:solidFill>
                <a:srgbClr val="C00000"/>
              </a:solidFill>
            </a:endParaRPr>
          </a:p>
        </p:txBody>
      </p:sp>
      <p:sp>
        <p:nvSpPr>
          <p:cNvPr id="3" name="Content Placeholder 2"/>
          <p:cNvSpPr>
            <a:spLocks noGrp="1"/>
          </p:cNvSpPr>
          <p:nvPr>
            <p:ph sz="quarter" idx="1"/>
          </p:nvPr>
        </p:nvSpPr>
        <p:spPr>
          <a:xfrm>
            <a:off x="457200" y="1371600"/>
            <a:ext cx="8229600" cy="5334000"/>
          </a:xfrm>
        </p:spPr>
        <p:txBody>
          <a:bodyPr/>
          <a:lstStyle/>
          <a:p>
            <a:r>
              <a:rPr lang="en-US" b="1" dirty="0" smtClean="0">
                <a:solidFill>
                  <a:schemeClr val="accent3">
                    <a:lumMod val="75000"/>
                  </a:schemeClr>
                </a:solidFill>
              </a:rPr>
              <a:t>Abusive parents seem to have unrealistic beliefs about parent-child relations and to respond less appropriately to their children’s behavior than do non-abusive parents. </a:t>
            </a:r>
          </a:p>
          <a:p>
            <a:r>
              <a:rPr lang="en-US" b="1" dirty="0" smtClean="0">
                <a:solidFill>
                  <a:schemeClr val="accent3">
                    <a:lumMod val="75000"/>
                  </a:schemeClr>
                </a:solidFill>
              </a:rPr>
              <a:t>They often expect their children to an impossibly developmentally advanced way or to exhibit levels of independence and self-control that would be unlikely in children of that age.</a:t>
            </a:r>
            <a:endParaRPr lang="en-US"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914400"/>
          </a:xfrm>
        </p:spPr>
        <p:txBody>
          <a:bodyPr>
            <a:normAutofit/>
          </a:bodyPr>
          <a:lstStyle/>
          <a:p>
            <a:r>
              <a:rPr lang="en-US" b="1" dirty="0" smtClean="0">
                <a:solidFill>
                  <a:srgbClr val="C00000"/>
                </a:solidFill>
              </a:rPr>
              <a:t>Abused children and their parents</a:t>
            </a:r>
            <a:endParaRPr lang="en-US" b="1" dirty="0">
              <a:solidFill>
                <a:srgbClr val="C00000"/>
              </a:solidFill>
            </a:endParaRPr>
          </a:p>
        </p:txBody>
      </p:sp>
      <p:sp>
        <p:nvSpPr>
          <p:cNvPr id="3" name="Content Placeholder 2"/>
          <p:cNvSpPr>
            <a:spLocks noGrp="1"/>
          </p:cNvSpPr>
          <p:nvPr>
            <p:ph sz="quarter" idx="1"/>
          </p:nvPr>
        </p:nvSpPr>
        <p:spPr>
          <a:xfrm>
            <a:off x="0" y="1219200"/>
            <a:ext cx="8839200" cy="5638800"/>
          </a:xfrm>
        </p:spPr>
        <p:txBody>
          <a:bodyPr>
            <a:normAutofit fontScale="85000" lnSpcReduction="20000"/>
          </a:bodyPr>
          <a:lstStyle/>
          <a:p>
            <a:r>
              <a:rPr lang="en-US" b="1" dirty="0" smtClean="0">
                <a:solidFill>
                  <a:schemeClr val="bg2">
                    <a:lumMod val="50000"/>
                  </a:schemeClr>
                </a:solidFill>
              </a:rPr>
              <a:t>Physical violence is preceded by an escalating cycle of other forms of verbal and physical aggression. Abusive mothers show fewer positive behavior and more negative behaviors such as – threatening commands, criticism, and physical aggression towards their children than do non- abusive mothers. </a:t>
            </a:r>
          </a:p>
          <a:p>
            <a:r>
              <a:rPr lang="en-US" b="1" dirty="0" smtClean="0">
                <a:solidFill>
                  <a:schemeClr val="bg2">
                    <a:lumMod val="50000"/>
                  </a:schemeClr>
                </a:solidFill>
              </a:rPr>
              <a:t>These stressed and abusive parents do not discriminate of positive and negative responses to their unpleasant child’s behavior  like crying and they tend to overreact.</a:t>
            </a:r>
          </a:p>
          <a:p>
            <a:r>
              <a:rPr lang="en-US" b="1" dirty="0" smtClean="0">
                <a:solidFill>
                  <a:schemeClr val="bg2">
                    <a:lumMod val="50000"/>
                  </a:schemeClr>
                </a:solidFill>
              </a:rPr>
              <a:t>This failure of maltreating mothers to discriminate between desirable and undesirable children’s behavior is also reflected in physiological measures. </a:t>
            </a:r>
          </a:p>
          <a:p>
            <a:r>
              <a:rPr lang="en-US" b="1" dirty="0" smtClean="0">
                <a:solidFill>
                  <a:schemeClr val="bg2">
                    <a:lumMod val="50000"/>
                  </a:schemeClr>
                </a:solidFill>
              </a:rPr>
              <a:t>Abusive mothers in contrast  to non- abusive mothers show a similar pattern of autonomic arousal in response to either a smiling or crying baby. They seem to be experiencing both the crying baby and the pleasant happy baby as emotionally aversive.                       </a:t>
            </a: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endParaRPr lang="en-US" dirty="0" smtClean="0"/>
          </a:p>
          <a:p>
            <a:r>
              <a:rPr lang="en-US" dirty="0" smtClean="0"/>
              <a:t>References: </a:t>
            </a:r>
          </a:p>
          <a:p>
            <a:r>
              <a:rPr lang="en-US" sz="2800" dirty="0" smtClean="0"/>
              <a:t>World report on violence and health; child abuse and neglect by parents and other caregivers.</a:t>
            </a:r>
          </a:p>
          <a:p>
            <a:r>
              <a:rPr lang="en-US" sz="2800" dirty="0" smtClean="0"/>
              <a:t>Hetherington </a:t>
            </a:r>
            <a:r>
              <a:rPr lang="en-US" sz="2800" dirty="0" smtClean="0"/>
              <a:t>and Parke(1999); Child Psychology.</a:t>
            </a:r>
          </a:p>
          <a:p>
            <a:r>
              <a:rPr lang="en-US" sz="2800" dirty="0" smtClean="0"/>
              <a:t>Google images and Google search.</a:t>
            </a:r>
          </a:p>
          <a:p>
            <a:pPr>
              <a:buNone/>
            </a:pPr>
            <a:endParaRPr lang="en-US" dirty="0" smtClean="0"/>
          </a:p>
          <a:p>
            <a:endParaRPr lang="en-US" dirty="0" smtClean="0"/>
          </a:p>
          <a:p>
            <a:endParaRPr lang="en-US" dirty="0" smtClean="0"/>
          </a:p>
          <a:p>
            <a:pPr algn="ctr">
              <a:buNone/>
            </a:pPr>
            <a:r>
              <a:rPr lang="en-US" sz="4800" dirty="0" smtClean="0">
                <a:solidFill>
                  <a:schemeClr val="bg2">
                    <a:lumMod val="50000"/>
                  </a:schemeClr>
                </a:solidFill>
              </a:rPr>
              <a:t>Thank you</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146</TotalTime>
  <Words>551</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Slide 1</vt:lpstr>
      <vt:lpstr>Abused children and their parents</vt:lpstr>
      <vt:lpstr>Abused children and their parents</vt:lpstr>
      <vt:lpstr>Slide 4</vt:lpstr>
      <vt:lpstr>Abused children and their parents</vt:lpstr>
      <vt:lpstr>Abused children and their parents</vt:lpstr>
      <vt:lpstr>Abused children and their parents</vt:lpstr>
      <vt:lpstr>Abused children and their parents</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Vishal</dc:creator>
  <cp:lastModifiedBy>Vishal</cp:lastModifiedBy>
  <cp:revision>24</cp:revision>
  <dcterms:created xsi:type="dcterms:W3CDTF">2006-08-16T00:00:00Z</dcterms:created>
  <dcterms:modified xsi:type="dcterms:W3CDTF">2020-04-07T18:09:39Z</dcterms:modified>
</cp:coreProperties>
</file>